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84" r:id="rId2"/>
    <p:sldId id="256" r:id="rId3"/>
    <p:sldId id="280" r:id="rId4"/>
    <p:sldId id="259" r:id="rId5"/>
    <p:sldId id="260" r:id="rId6"/>
    <p:sldId id="281" r:id="rId7"/>
    <p:sldId id="262" r:id="rId8"/>
    <p:sldId id="263" r:id="rId9"/>
    <p:sldId id="264" r:id="rId10"/>
    <p:sldId id="282" r:id="rId11"/>
    <p:sldId id="279" r:id="rId12"/>
    <p:sldId id="265" r:id="rId13"/>
    <p:sldId id="267" r:id="rId14"/>
    <p:sldId id="274" r:id="rId15"/>
    <p:sldId id="268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  <a:srgbClr val="66FFFF"/>
    <a:srgbClr val="99FF66"/>
    <a:srgbClr val="FFFF99"/>
    <a:srgbClr val="FF9900"/>
    <a:srgbClr val="CC3300"/>
    <a:srgbClr val="FFCCFF"/>
    <a:srgbClr val="C5C53B"/>
    <a:srgbClr val="A7D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85053" autoAdjust="0"/>
  </p:normalViewPr>
  <p:slideViewPr>
    <p:cSldViewPr snapToGrid="0">
      <p:cViewPr varScale="1">
        <p:scale>
          <a:sx n="63" d="100"/>
          <a:sy n="63" d="100"/>
        </p:scale>
        <p:origin x="-990" y="-10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9284C-ED76-4589-96DE-1B13EEB9B09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E79F3-37DC-4384-9E7C-CC31E11E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6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79F3-37DC-4384-9E7C-CC31E11E94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52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79F3-37DC-4384-9E7C-CC31E11E94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89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79F3-37DC-4384-9E7C-CC31E11E94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8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উপরের ছবিগুলো শিক্ষার্থীদের দেখিয়ে পাঠ ঘোষণা করতে পারেন। অথবা তিনি নিজস্ব </a:t>
            </a:r>
            <a:r>
              <a:rPr lang="bn-BD" baseline="0" smtClean="0"/>
              <a:t>পদ্ধতি </a:t>
            </a:r>
            <a:r>
              <a:rPr lang="bn-BD" baseline="0" smtClean="0"/>
              <a:t>ববহার </a:t>
            </a:r>
            <a:r>
              <a:rPr lang="bn-BD" baseline="0" dirty="0" smtClean="0"/>
              <a:t>করে পাঠ ঘোষণা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79F3-37DC-4384-9E7C-CC31E11E94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79F3-37DC-4384-9E7C-CC31E11E94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7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উপরের ছবিগুলো শিক্ষার্থীদের দেখিয়ে প্রশ্ন করবেন এবং শিক্ষার্থীদের নিকট থেকে উত্তর নেওয়ার চেষ্টা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79F3-37DC-4384-9E7C-CC31E11E94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4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প্রথমে শিক্ষার্থীদের নিকট থেকে উত্তর নেওয়ার চেষ্টা করবেন অতঃপর তিনি তাদের উত্তর দিবেন।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79F3-37DC-4384-9E7C-CC31E11E94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8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উপরের ছবিগুলো শিক্ষার্থীদের দেখিয়ে প্রশ্ন করবেন এবং শিক্ষার্থীদের নিকট থেকে উত্তর নেওয়ার চেষ্টা করবেন।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79F3-37DC-4384-9E7C-CC31E11E94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উপরের ছবিগুলো শিক্ষার্থীদের দেখিয়ে প্রশ্ন করবেন এবং শিক্ষার্থীদের নিকট থেকে উত্তর নেওয়ার চেষ্টা করবেন।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79F3-37DC-4384-9E7C-CC31E11E94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03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প্রথমে শিক্ষার্থীদের নিকট থেকে উত্তর নেওয়ার চেষ্টা করবেন অতঃপর তিনি তাদের উত্তর দিবেন।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79F3-37DC-4384-9E7C-CC31E11E94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0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উপরের ছবিগুলো শিক্ষার্থীদের দেখিয়ে প্রশ্ন করবেন এবং শিক্ষার্থীদের নিকট থেকে উত্তর নেওয়ার চেষ্টা করবেন।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79F3-37DC-4384-9E7C-CC31E11E94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5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6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1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1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7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9"/>
            <a:ext cx="1016000" cy="365125"/>
          </a:xfrm>
        </p:spPr>
        <p:txBody>
          <a:bodyPr/>
          <a:lstStyle/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5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1" y="2362204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4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4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609601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1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1166788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1" y="6416679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EDEEB0-7954-41AE-BBFE-3383172BFCC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1" y="6416679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9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0A4796-BCA5-438D-BD1F-3FB647966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microsoft.com/office/2007/relationships/hdphoto" Target="../media/hdphoto2.wdp"/><Relationship Id="rId4" Type="http://schemas.openxmlformats.org/officeDocument/2006/relationships/image" Target="../media/image22.jpeg"/><Relationship Id="rId9" Type="http://schemas.openxmlformats.org/officeDocument/2006/relationships/image" Target="../media/image26.pn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6256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২২/১০/২০১৫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88000" y="6324601"/>
            <a:ext cx="21336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খুরশিদ আলম তালুকদার , </a:t>
            </a:r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1600201"/>
            <a:ext cx="11379200" cy="3539430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। পাঠটি উপস্থাপনের আগে পাঠ্যপুস্তকের সংশ্লিষ্ট পাঠের সাথে মিলিয়ে নিতে অনুরোধ করা হল । </a:t>
            </a: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>
                <a:latin typeface="Arial" pitchFamily="34" charset="0"/>
                <a:cs typeface="NikoshBAN" pitchFamily="2" charset="0"/>
              </a:rPr>
              <a:t>5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।তাহলে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বেশী ফলপ্রসূ করতে পারবেন বলে আশা করছি 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065" y="457200"/>
            <a:ext cx="28448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-2.jpg"/>
          <p:cNvPicPr>
            <a:picLocks noChangeAspect="1"/>
          </p:cNvPicPr>
          <p:nvPr/>
        </p:nvPicPr>
        <p:blipFill>
          <a:blip r:embed="rId3"/>
          <a:srcRect t="14765"/>
          <a:stretch>
            <a:fillRect/>
          </a:stretch>
        </p:blipFill>
        <p:spPr>
          <a:xfrm>
            <a:off x="3657600" y="2499360"/>
            <a:ext cx="3305175" cy="2248852"/>
          </a:xfrm>
          <a:prstGeom prst="rect">
            <a:avLst/>
          </a:prstGeom>
        </p:spPr>
      </p:pic>
      <p:pic>
        <p:nvPicPr>
          <p:cNvPr id="3" name="Picture 2" descr="par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80" y="2087404"/>
            <a:ext cx="3063240" cy="252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0" b="17681"/>
          <a:stretch/>
        </p:blipFill>
        <p:spPr>
          <a:xfrm>
            <a:off x="6474297" y="1691640"/>
            <a:ext cx="2539796" cy="2608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" r="3606" b="7594"/>
          <a:stretch/>
        </p:blipFill>
        <p:spPr>
          <a:xfrm>
            <a:off x="50773" y="1589968"/>
            <a:ext cx="2998417" cy="2788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06" y="1576655"/>
            <a:ext cx="2792960" cy="2756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29764" r="16727"/>
          <a:stretch/>
        </p:blipFill>
        <p:spPr>
          <a:xfrm>
            <a:off x="9335371" y="1544087"/>
            <a:ext cx="2567940" cy="275635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0860000">
            <a:off x="786096" y="2543239"/>
            <a:ext cx="186187" cy="55532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-2760000" flipV="1">
            <a:off x="4197644" y="2751870"/>
            <a:ext cx="356896" cy="304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-1560000" flipV="1">
            <a:off x="1500060" y="2211530"/>
            <a:ext cx="304801" cy="5335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151181" y="2521931"/>
            <a:ext cx="20782" cy="17450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59028" y="2732760"/>
            <a:ext cx="0" cy="1633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-2160000" flipV="1">
            <a:off x="4874030" y="2758936"/>
            <a:ext cx="152400" cy="3194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260000" flipH="1" flipV="1">
            <a:off x="3654871" y="2691557"/>
            <a:ext cx="138490" cy="3194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10800000">
            <a:off x="5476507" y="2645951"/>
            <a:ext cx="217470" cy="39712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CC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347" y="2482634"/>
            <a:ext cx="418268" cy="311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520" y="3172769"/>
            <a:ext cx="418268" cy="3112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841" y="2887438"/>
            <a:ext cx="418268" cy="3112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22" y="3146798"/>
            <a:ext cx="418268" cy="311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60" y="3150112"/>
            <a:ext cx="418268" cy="311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328" y="2453547"/>
            <a:ext cx="418268" cy="3112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90" y="3120827"/>
            <a:ext cx="418268" cy="3112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15" y="2687907"/>
            <a:ext cx="418268" cy="3112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68" y="2413771"/>
            <a:ext cx="418268" cy="3112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742" y="2687907"/>
            <a:ext cx="418268" cy="3112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5913" y="2453547"/>
            <a:ext cx="460236" cy="3784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88" y="2445018"/>
            <a:ext cx="418268" cy="3112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877" y="2820902"/>
            <a:ext cx="418268" cy="3112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926" y="2509628"/>
            <a:ext cx="418268" cy="3112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125" y="2781705"/>
            <a:ext cx="418268" cy="3112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74" y="4659657"/>
            <a:ext cx="2776190" cy="19792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" y="4659658"/>
            <a:ext cx="3026069" cy="19792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8313" y="2605947"/>
            <a:ext cx="460236" cy="3784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5202" y="2732760"/>
            <a:ext cx="612060" cy="5033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8776" y="2478372"/>
            <a:ext cx="460236" cy="3784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9085" y="2775160"/>
            <a:ext cx="460236" cy="378482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1256948" y="2487714"/>
            <a:ext cx="0" cy="1633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82439" y="265720"/>
            <a:ext cx="6439585" cy="1107996"/>
          </a:xfrm>
          <a:prstGeom prst="rect">
            <a:avLst/>
          </a:prstGeom>
          <a:solidFill>
            <a:srgbClr val="EBE993"/>
          </a:solidFill>
          <a:ln>
            <a:solidFill>
              <a:srgbClr val="FFC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ছবি গুলো লক্ষ্য করঃ</a:t>
            </a:r>
            <a:endParaRPr lang="en-US" sz="66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3288" y="1993979"/>
            <a:ext cx="3168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জলীয় বাষ্পপূর্ণ </a:t>
            </a:r>
            <a:r>
              <a:rPr lang="en-US" sz="2800" b="1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রূপে</a:t>
            </a:r>
            <a:endParaRPr lang="en-US" sz="2800" b="1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15499" y="2014533"/>
            <a:ext cx="3856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পা নি র অ নু স্র ব ণ    </a:t>
            </a:r>
            <a:endParaRPr lang="en-US" sz="4400" b="1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39192" y="5689282"/>
            <a:ext cx="339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    পা নি  চুঁ য়া নো </a:t>
            </a:r>
            <a:endParaRPr lang="en-US" sz="4000" b="1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-1140000">
            <a:off x="6129943" y="4950399"/>
            <a:ext cx="4343401" cy="1200329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7200" b="1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পানির অপচয়</a:t>
            </a:r>
            <a:r>
              <a:rPr lang="bn-BD" sz="7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7200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repeatCount="indefinite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4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48148E-6 L 6.25E-7 -0.07222 " pathEditMode="relative" rAng="0" ptsTypes="AA">
                                      <p:cBhvr>
                                        <p:cTn id="19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34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4.07407E-6 L 5E-6 -0.07223 " pathEditMode="relative" rAng="0" ptsTypes="AA">
                                      <p:cBhvr>
                                        <p:cTn id="197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36" grpId="0" animBg="1"/>
      <p:bldP spid="37" grpId="0"/>
      <p:bldP spid="38" grpId="0"/>
      <p:bldP spid="39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052" y="3023865"/>
            <a:ext cx="11340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800" b="1" i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 কি উপায়ে জমি থেকে সেচের পানির অপচয় হয়ে থাকে  তার একটি তালিকা তৈরি কর </a:t>
            </a:r>
            <a:r>
              <a:rPr lang="bn-BD" sz="7200" b="1" i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800" b="1" i="1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733" y="150125"/>
            <a:ext cx="7301972" cy="1462838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600" y="2133601"/>
            <a:ext cx="12090400" cy="52322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CC0000"/>
                  </a:solidFill>
                </a:ln>
              </a:rPr>
              <a:t>বিভিন্ন ভাবে সেচের পানি অপচয় হয় । যেমনঃ  ১. বাষ্পীভবন  ২. পানির অনুস্রবণ এবং ৩. পানি চুঁয়ানো । </a:t>
            </a:r>
            <a:endParaRPr lang="en-US" sz="2800" b="1" dirty="0">
              <a:ln>
                <a:solidFill>
                  <a:srgbClr val="CC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2129" y="203461"/>
            <a:ext cx="6317551" cy="1594859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" y="2922224"/>
            <a:ext cx="11302274" cy="32316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bn-BD" sz="32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i="1" u="sng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বাষ্পীভবনঃ</a:t>
            </a:r>
            <a:r>
              <a:rPr lang="bn-BD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সূর্যের তাপে পানি বাষ্পীভূত হওয়াকে পানির বাষ্পীভবন বলে। 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bn-BD" sz="3600" b="1" i="1" u="sng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পানির অনুস্রবণঃ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বিন্দু বিন্দু আকারে সেচের পানি মাটির নিচের দিকে চলে যাওয়াকে পানির অনুস্রবন বলে । 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bn-BD" sz="3600" b="1" i="1" u="sng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পানি চুঁয়ানোঃ</a:t>
            </a:r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পানি চুঁয়ানো পানির অনুস্রবনের অনুরূপ। শুধু পার্থক্য হল অনুস্রবণের মাধ্যমে পানি নিচে চলে যায় আর চুঁয়ানোর মাধ্যমে পানি অন্য ক্ষেতে বা জমির বাইরে অন্য কোথাও চলে যায় ।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 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557869" y="243690"/>
            <a:ext cx="6439585" cy="1107996"/>
          </a:xfrm>
          <a:prstGeom prst="rect">
            <a:avLst/>
          </a:prstGeom>
          <a:solidFill>
            <a:srgbClr val="EBE993"/>
          </a:solidFill>
          <a:ln>
            <a:solidFill>
              <a:srgbClr val="FFC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ছবি গুলো লক্ষ্য করঃ</a:t>
            </a:r>
            <a:endParaRPr lang="en-US" sz="66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-1.jpg"/>
          <p:cNvPicPr>
            <a:picLocks noChangeAspect="1"/>
          </p:cNvPicPr>
          <p:nvPr/>
        </p:nvPicPr>
        <p:blipFill>
          <a:blip r:embed="rId3"/>
          <a:srcRect r="10915"/>
          <a:stretch>
            <a:fillRect/>
          </a:stretch>
        </p:blipFill>
        <p:spPr>
          <a:xfrm>
            <a:off x="300990" y="2004060"/>
            <a:ext cx="3048000" cy="2034540"/>
          </a:xfrm>
          <a:prstGeom prst="rect">
            <a:avLst/>
          </a:prstGeom>
        </p:spPr>
      </p:pic>
      <p:pic>
        <p:nvPicPr>
          <p:cNvPr id="9" name="Picture 8" descr="i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323" y="4295775"/>
            <a:ext cx="3048000" cy="1950720"/>
          </a:xfrm>
          <a:prstGeom prst="rect">
            <a:avLst/>
          </a:prstGeom>
        </p:spPr>
      </p:pic>
      <p:pic>
        <p:nvPicPr>
          <p:cNvPr id="10" name="Picture 9" descr="BenchRiserPi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363" y="1977390"/>
            <a:ext cx="4193317" cy="4301490"/>
          </a:xfrm>
          <a:prstGeom prst="rect">
            <a:avLst/>
          </a:prstGeom>
        </p:spPr>
      </p:pic>
      <p:pic>
        <p:nvPicPr>
          <p:cNvPr id="13" name="Picture 12" descr="GreenRoofPicShor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323" y="1962150"/>
            <a:ext cx="3048000" cy="20764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0546" y="203200"/>
            <a:ext cx="4110908" cy="1107996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960" y="2011680"/>
            <a:ext cx="167065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/>
              <a:t>“ক” দল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260675" y="2042160"/>
            <a:ext cx="1608133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/>
              <a:t>“খ” দল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9680275" y="2011679"/>
            <a:ext cx="1592103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/>
              <a:t>“গ” দল</a:t>
            </a:r>
            <a:endParaRPr lang="en-US" sz="4400" dirty="0"/>
          </a:p>
        </p:txBody>
      </p:sp>
      <p:pic>
        <p:nvPicPr>
          <p:cNvPr id="7" name="Picture 6" descr="i-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38" y="2976624"/>
            <a:ext cx="3232483" cy="2211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eva-2.jpg"/>
          <p:cNvPicPr>
            <a:picLocks noChangeAspect="1"/>
          </p:cNvPicPr>
          <p:nvPr/>
        </p:nvPicPr>
        <p:blipFill>
          <a:blip r:embed="rId4"/>
          <a:srcRect t="14765"/>
          <a:stretch>
            <a:fillRect/>
          </a:stretch>
        </p:blipFill>
        <p:spPr>
          <a:xfrm>
            <a:off x="4552839" y="2939386"/>
            <a:ext cx="3305175" cy="2248852"/>
          </a:xfrm>
          <a:prstGeom prst="rect">
            <a:avLst/>
          </a:prstGeom>
        </p:spPr>
      </p:pic>
      <p:pic>
        <p:nvPicPr>
          <p:cNvPr id="9" name="Picture 8" descr="i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683" y="3237518"/>
            <a:ext cx="3048000" cy="195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037" y="5547005"/>
            <a:ext cx="3232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/>
              <a:t>উপরে উল্লেখিত সেচ পদ্ধতির সুবিধাগুলো দলে আলোচনা করে শ্রেণিতে উপস্থাপন কর।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89184" y="5362339"/>
            <a:ext cx="3232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/>
              <a:t>উপরে উল্লেখিত ছবিতে কী কী ভাবে সেচের পানির অপচয় হচ্ছে তা</a:t>
            </a:r>
            <a:r>
              <a:rPr lang="bn-BD" sz="2400" dirty="0"/>
              <a:t> দলে আলোচনা করে শ্রেণিতে উপস্থাপন কর।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60683" y="5531410"/>
            <a:ext cx="3232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/>
              <a:t>উপরে উল্লেখিত সেচ পদ্ধতির সুবিধাগুলো দলে আলোচনা করে </a:t>
            </a:r>
            <a:r>
              <a:rPr lang="bn-BD" sz="2400" dirty="0"/>
              <a:t>শ্রেণিতে </a:t>
            </a:r>
            <a:r>
              <a:rPr lang="bn-BD" sz="2400" dirty="0" smtClean="0"/>
              <a:t>উপস্থাপন কর।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22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2261" y="0"/>
            <a:ext cx="4824939" cy="138359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9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533" y="1505376"/>
            <a:ext cx="10749038" cy="5940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>
                  <a:solidFill>
                    <a:srgbClr val="66FFF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i="1" dirty="0" smtClean="0">
                <a:ln w="11430">
                  <a:solidFill>
                    <a:srgbClr val="66FFF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 </a:t>
            </a:r>
            <a:r>
              <a:rPr lang="bn-BD" sz="4000" b="1" i="1" dirty="0" smtClean="0">
                <a:ln w="11430">
                  <a:solidFill>
                    <a:srgbClr val="66FFF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চুঁয়ানোর মাধ্যমে পানি কোথায় যায় ?</a:t>
            </a:r>
            <a:endParaRPr lang="bn-BD" sz="6600" b="1" i="1" dirty="0">
              <a:ln w="11430">
                <a:solidFill>
                  <a:srgbClr val="66FFFF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ক. </a:t>
            </a:r>
            <a:r>
              <a:rPr lang="bn-BD" sz="3600" b="1" dirty="0" smtClean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  	</a:t>
            </a:r>
            <a:r>
              <a:rPr lang="bn-BD" sz="3600" b="1" dirty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খ</a:t>
            </a:r>
            <a:r>
              <a:rPr lang="bn-BD" sz="3600" b="1" dirty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 smtClean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 ক্ষেতে</a:t>
            </a:r>
            <a:endParaRPr lang="bn-BD" sz="3600" b="1" dirty="0">
              <a:ln w="11430">
                <a:solidFill>
                  <a:srgbClr val="99FF66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গ. </a:t>
            </a:r>
            <a:r>
              <a:rPr lang="bn-BD" sz="3600" b="1" dirty="0" smtClean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নিচে 	</a:t>
            </a:r>
            <a:r>
              <a:rPr lang="bn-BD" sz="3600" b="1" dirty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ঘ</a:t>
            </a:r>
            <a:r>
              <a:rPr lang="bn-BD" sz="3600" b="1" dirty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 smtClean="0">
                <a:ln w="11430">
                  <a:solidFill>
                    <a:srgbClr val="99FF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আকাশে  </a:t>
            </a:r>
          </a:p>
          <a:p>
            <a:r>
              <a:rPr lang="bn-BD" sz="3200" b="1" i="1" dirty="0" smtClean="0">
                <a:ln w="11430">
                  <a:solidFill>
                    <a:srgbClr val="66FFF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600" b="1" i="1" dirty="0" smtClean="0">
                <a:ln w="11430">
                  <a:solidFill>
                    <a:srgbClr val="66FFF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সেচের পানি সাধারনত কত  ভাবে অপচয়  হয়?</a:t>
            </a:r>
            <a:endParaRPr lang="bn-BD" sz="3200" b="1" i="1" dirty="0">
              <a:ln w="11430">
                <a:solidFill>
                  <a:srgbClr val="66FFFF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ক. </a:t>
            </a:r>
            <a:r>
              <a:rPr lang="bn-BD" sz="3600" b="1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ভাবে 	  			খ</a:t>
            </a:r>
            <a:r>
              <a:rPr lang="bn-BD" sz="3600" b="1" dirty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ভাবে  </a:t>
            </a:r>
            <a:endParaRPr lang="bn-BD" sz="3600" b="1" dirty="0">
              <a:ln w="11430">
                <a:solidFill>
                  <a:srgbClr val="00B0F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গ. </a:t>
            </a:r>
            <a:r>
              <a:rPr lang="bn-BD" sz="3600" b="1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ভাবে </a:t>
            </a:r>
            <a:r>
              <a:rPr lang="bn-BD" sz="3600" b="1" dirty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 dirty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bn-BD" sz="3600" b="1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ঘ. ১ ভাবে </a:t>
            </a:r>
          </a:p>
          <a:p>
            <a:r>
              <a:rPr lang="bn-BD" sz="3200" b="1" i="1" dirty="0" smtClean="0">
                <a:ln w="11430">
                  <a:solidFill>
                    <a:srgbClr val="FF0066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600" b="1" i="1" dirty="0" smtClean="0">
                <a:ln w="11430">
                  <a:solidFill>
                    <a:srgbClr val="FF0066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সেচ পদ্ধতিতে সাধারনত গাছের গোড়ায় পানি দেওয়া হয় ?</a:t>
            </a:r>
            <a:endParaRPr lang="bn-BD" sz="3200" b="1" i="1" dirty="0" smtClean="0">
              <a:ln w="11430">
                <a:solidFill>
                  <a:srgbClr val="FF0066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ক. বর্ডার 				খ</a:t>
            </a:r>
            <a:r>
              <a:rPr lang="bn-BD" sz="36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প্লাবন </a:t>
            </a:r>
            <a:endParaRPr lang="bn-BD" sz="3600" b="1" dirty="0">
              <a:ln w="11430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বৃত্তাকার				ঘ.</a:t>
            </a:r>
            <a:r>
              <a:rPr lang="bn-BD" sz="36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ফোয়ারা </a:t>
            </a:r>
            <a:endParaRPr lang="bn-BD" sz="3200" b="1" dirty="0">
              <a:ln w="11430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8133" y="237067"/>
            <a:ext cx="389467" cy="321733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1" y="287866"/>
            <a:ext cx="389467" cy="321733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7066" y="237067"/>
            <a:ext cx="389467" cy="321733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66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595 4.07407E-6 L 0.0595 0.03935 L 0.11914 0.03935 L 0.11914 0.0787 L 0.17903 0.0787 L 0.17903 0.11805 L 0.23867 0.11805 L 0.23867 0.15787 L 0.29843 0.15787 L 0.29843 0.19699 L 0.35781 0.19699 L 0.35781 0.23657 L 0.41771 0.23657 L 0.41771 0.27638 " pathEditMode="relative" rAng="0" ptsTypes="AAAAAAAAAAAAA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5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6524 -3.7037E-7 L 0.06524 0.08519 L 0.13073 0.08519 L 0.13073 0.1706 L 0.19609 0.1706 L 0.19609 0.25625 L 0.26146 0.25625 L 0.26146 0.34144 L 0.32682 0.34144 L 0.32682 0.42708 L 0.39232 0.42708 L 0.39232 0.5125 L 0.45768 0.5125 L 0.45768 0.59815 " pathEditMode="relative" rAng="0" ptsTypes="AAAAAAAAAAAAA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1198 -3.7037E-7 L 0.01198 0.12083 L 0.02396 0.12083 L 0.02396 0.24236 L 0.03619 0.24236 L 0.03619 0.36343 L 0.04817 0.36343 L 0.04817 0.48449 L 0.06041 0.48449 L 0.06041 0.60579 L 0.07239 0.60579 L 0.07239 0.72685 L 0.08463 0.72685 L 0.08463 0.84884 " pathEditMode="relative" rAng="0" ptsTypes="AAAAAAAAAAAAA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4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2732" y="321735"/>
            <a:ext cx="6736508" cy="1862048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0" y="3945467"/>
            <a:ext cx="1038352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>
              <a:buFont typeface="Wingdings" pitchFamily="2" charset="2"/>
              <a:buChar char="q"/>
            </a:pPr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ফসলের জমিতে  পানি সেচের উদ্দেশ্যগূলো  বর্ণনা  কর ।  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965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ri-imagini-miscatoare-gif.blogspot.r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870" y="4382267"/>
            <a:ext cx="2049780" cy="2415540"/>
          </a:xfrm>
          <a:prstGeom prst="rect">
            <a:avLst/>
          </a:prstGeom>
        </p:spPr>
      </p:pic>
      <p:pic>
        <p:nvPicPr>
          <p:cNvPr id="8" name="Picture 7" descr="rosesp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44785"/>
            <a:ext cx="1790700" cy="2267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2792730"/>
            <a:ext cx="4888795" cy="361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140000">
            <a:off x="-380409" y="1105096"/>
            <a:ext cx="7479374" cy="4127198"/>
          </a:xfrm>
          <a:prstGeom prst="rect">
            <a:avLst/>
          </a:prstGeom>
        </p:spPr>
      </p:pic>
      <p:pic>
        <p:nvPicPr>
          <p:cNvPr id="7" name="Picture 6" descr="roseros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782" y="944880"/>
            <a:ext cx="7450667" cy="628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501620">
            <a:off x="5346915" y="1703071"/>
            <a:ext cx="4757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</a:rPr>
              <a:t>ধন্যবাদ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35 -4.44444E-6 C 0.26654 -4.44444E-6 0.37969 0.12593 0.37969 0.28102 C 0.37969 0.43565 0.26654 0.56227 0.12735 0.56227 C -0.01197 0.56227 -0.125 0.43565 -0.125 0.28102 C -0.125 0.12593 -0.01197 -4.44444E-6 0.12735 -4.44444E-6 Z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237996">
            <a:off x="-33449" y="1030100"/>
            <a:ext cx="6878473" cy="2355128"/>
          </a:xfrm>
          <a:prstGeom prst="rect">
            <a:avLst/>
          </a:prstGeom>
          <a:solidFill>
            <a:srgbClr val="CC33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53060">
            <a:off x="3842043" y="2242999"/>
            <a:ext cx="5671894" cy="3150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8381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76801" y="74478"/>
            <a:ext cx="1813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83572" y="3478096"/>
            <a:ext cx="60960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খুরশিদ আলম তালুকদার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জিলা স্কুল, 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০১৭২০৬৮২৫০০</a:t>
            </a:r>
          </a:p>
          <a:p>
            <a:pPr>
              <a:buFont typeface="Arial" pitchFamily="34" charset="0"/>
              <a:buNone/>
            </a:pPr>
            <a:r>
              <a:rPr lang="bn-BD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মেইল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katmzs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1968@gmail.com</a:t>
            </a:r>
            <a:endParaRPr lang="en-US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20140627_073454.jpg"/>
          <p:cNvPicPr>
            <a:picLocks noChangeAspect="1"/>
          </p:cNvPicPr>
          <p:nvPr/>
        </p:nvPicPr>
        <p:blipFill>
          <a:blip r:embed="rId2" cstate="print"/>
          <a:srcRect l="29167" t="23611" r="22500" b="13888"/>
          <a:stretch>
            <a:fillRect/>
          </a:stretch>
        </p:blipFill>
        <p:spPr>
          <a:xfrm>
            <a:off x="1144155" y="1183844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5"/>
            <a:ext cx="1490505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6298045" y="1061474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78127" y="1912801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65600" y="6553201"/>
            <a:ext cx="3860800" cy="365125"/>
          </a:xfrm>
        </p:spPr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4004" y="735638"/>
            <a:ext cx="4144897" cy="54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24086" y="3029471"/>
            <a:ext cx="3996104" cy="2492990"/>
          </a:xfrm>
          <a:prstGeom prst="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bn-BD" sz="44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5400" b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bn-BD" sz="40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934" y="214478"/>
            <a:ext cx="7843673" cy="1015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 গুলো লক্ষ্য করঃ</a:t>
            </a:r>
            <a:endParaRPr lang="en-US" sz="6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385" y="4466492"/>
            <a:ext cx="2095500" cy="1987062"/>
          </a:xfrm>
          <a:prstGeom prst="rect">
            <a:avLst/>
          </a:prstGeom>
        </p:spPr>
      </p:pic>
      <p:pic>
        <p:nvPicPr>
          <p:cNvPr id="24" name="Picture 23" descr="l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3" y="4501662"/>
            <a:ext cx="2026920" cy="1969476"/>
          </a:xfrm>
          <a:prstGeom prst="rect">
            <a:avLst/>
          </a:prstGeom>
        </p:spPr>
      </p:pic>
      <p:pic>
        <p:nvPicPr>
          <p:cNvPr id="25" name="Picture 24" descr="l-9.jpg"/>
          <p:cNvPicPr>
            <a:picLocks noChangeAspect="1"/>
          </p:cNvPicPr>
          <p:nvPr/>
        </p:nvPicPr>
        <p:blipFill>
          <a:blip r:embed="rId5"/>
          <a:srcRect l="15812" r="9123"/>
          <a:stretch>
            <a:fillRect/>
          </a:stretch>
        </p:blipFill>
        <p:spPr>
          <a:xfrm>
            <a:off x="2235200" y="1761067"/>
            <a:ext cx="1710267" cy="2235200"/>
          </a:xfrm>
          <a:prstGeom prst="rect">
            <a:avLst/>
          </a:prstGeom>
        </p:spPr>
      </p:pic>
      <p:pic>
        <p:nvPicPr>
          <p:cNvPr id="27" name="Picture 26" descr="l-13.jpg"/>
          <p:cNvPicPr>
            <a:picLocks noChangeAspect="1"/>
          </p:cNvPicPr>
          <p:nvPr/>
        </p:nvPicPr>
        <p:blipFill>
          <a:blip r:embed="rId6"/>
          <a:srcRect l="24141"/>
          <a:stretch>
            <a:fillRect/>
          </a:stretch>
        </p:blipFill>
        <p:spPr>
          <a:xfrm>
            <a:off x="4165600" y="1834303"/>
            <a:ext cx="1962650" cy="2111163"/>
          </a:xfrm>
          <a:prstGeom prst="rect">
            <a:avLst/>
          </a:prstGeom>
        </p:spPr>
      </p:pic>
      <p:pic>
        <p:nvPicPr>
          <p:cNvPr id="30" name="Picture 29" descr="l-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31" y="1689100"/>
            <a:ext cx="1694602" cy="2446752"/>
          </a:xfrm>
          <a:prstGeom prst="rect">
            <a:avLst/>
          </a:prstGeom>
        </p:spPr>
      </p:pic>
      <p:pic>
        <p:nvPicPr>
          <p:cNvPr id="31" name="Picture 30" descr="t-1.jpg"/>
          <p:cNvPicPr>
            <a:picLocks noChangeAspect="1"/>
          </p:cNvPicPr>
          <p:nvPr/>
        </p:nvPicPr>
        <p:blipFill>
          <a:blip r:embed="rId8"/>
          <a:srcRect l="6073" r="9577"/>
          <a:stretch>
            <a:fillRect/>
          </a:stretch>
        </p:blipFill>
        <p:spPr>
          <a:xfrm>
            <a:off x="9381067" y="1889760"/>
            <a:ext cx="2116667" cy="2140373"/>
          </a:xfrm>
          <a:prstGeom prst="rect">
            <a:avLst/>
          </a:prstGeom>
        </p:spPr>
      </p:pic>
      <p:pic>
        <p:nvPicPr>
          <p:cNvPr id="32" name="Picture 31" descr="l-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9538" y="4431323"/>
            <a:ext cx="1967166" cy="1993608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6333067" y="1828801"/>
            <a:ext cx="3132666" cy="233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620935" y="2573866"/>
            <a:ext cx="22690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4800" b="1" dirty="0" smtClean="0">
                <a:solidFill>
                  <a:srgbClr val="7030A0"/>
                </a:solidFill>
              </a:rPr>
              <a:t>খাদ্য গ্রহন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130886" y="4953000"/>
            <a:ext cx="2506134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478109" y="3982522"/>
            <a:ext cx="13364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CC0000"/>
                </a:solidFill>
              </a:rPr>
              <a:t>?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04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3" grpId="0"/>
      <p:bldP spid="35" grpId="0" animBg="1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42" y="1715355"/>
            <a:ext cx="3794184" cy="2386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673515" y="0"/>
            <a:ext cx="4491479" cy="5509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bn-BD" sz="8800" b="1" dirty="0" smtClean="0">
              <a:ln w="50800"/>
              <a:solidFill>
                <a:schemeClr val="bg1">
                  <a:shade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BD" sz="8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 সেচের প্রয়োজনীয়তা</a:t>
            </a:r>
            <a:r>
              <a:rPr lang="bn-BD" sz="9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8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7200" b="1" dirty="0">
              <a:ln w="50800"/>
              <a:solidFill>
                <a:schemeClr val="bg1">
                  <a:shade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79" y="0"/>
            <a:ext cx="5884231" cy="156966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l-7.jpg"/>
          <p:cNvPicPr>
            <a:picLocks noChangeAspect="1"/>
          </p:cNvPicPr>
          <p:nvPr/>
        </p:nvPicPr>
        <p:blipFill>
          <a:blip r:embed="rId4"/>
          <a:srcRect t="32727"/>
          <a:stretch>
            <a:fillRect/>
          </a:stretch>
        </p:blipFill>
        <p:spPr>
          <a:xfrm>
            <a:off x="3429000" y="4312920"/>
            <a:ext cx="3810000" cy="2346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i-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515" y="4393944"/>
            <a:ext cx="3232483" cy="2211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i-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9915" y="4546344"/>
            <a:ext cx="3232483" cy="2211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7767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2038" y="162747"/>
            <a:ext cx="609599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 পাঠ শেষে শিক্ষার্থীরা---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0121" y="1341120"/>
            <a:ext cx="9740145" cy="1094512"/>
            <a:chOff x="1136076" y="2299851"/>
            <a:chExt cx="7470823" cy="116163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pFill/>
          </p:grpSpPr>
          <p:sp>
            <p:nvSpPr>
              <p:cNvPr id="7" name="Rounded Rectangle 6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15448" y="1764366"/>
                <a:ext cx="6993510" cy="685968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/>
                <a:r>
                  <a:rPr lang="bn-BD" sz="3600" i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জমিতে পানি সেচের কারন বলতে পারবে । </a:t>
                </a:r>
                <a:endParaRPr lang="en-US" sz="3600" i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271971" cy="62063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3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1342" y="2659358"/>
            <a:ext cx="9740145" cy="1094512"/>
            <a:chOff x="1136076" y="2299851"/>
            <a:chExt cx="7470823" cy="1161634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pFill/>
          </p:grpSpPr>
          <p:sp>
            <p:nvSpPr>
              <p:cNvPr id="13" name="Rounded Rectangle 1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33781" y="1691604"/>
                <a:ext cx="6993510" cy="685968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সেচের পানির অপচয় কিভাবে হয় তা </a:t>
                </a:r>
                <a:r>
                  <a:rPr lang="bn-BD" sz="3600" dirty="0" smtClean="0">
                    <a:solidFill>
                      <a:srgbClr val="CC0000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করতে পারবে । 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51745" y="2482329"/>
              <a:ext cx="283037" cy="62063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6085" y="4052706"/>
            <a:ext cx="9740145" cy="1094512"/>
            <a:chOff x="1136076" y="2299851"/>
            <a:chExt cx="7470823" cy="1161634"/>
          </a:xfrm>
        </p:grpSpPr>
        <p:grpSp>
          <p:nvGrpSpPr>
            <p:cNvPr id="16" name="Group 15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9" name="Rounded Rectangle 18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66923" y="1830268"/>
                <a:ext cx="7148828" cy="62063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সেচের পানির কার্যকারিতা কিভাবে বৃদ্ধি করা যায় বলতে পারবে। </a:t>
                </a:r>
                <a:endPara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51745" y="2482329"/>
              <a:ext cx="311315" cy="620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b="1" dirty="0"/>
            </a:p>
          </p:txBody>
        </p:sp>
      </p:grpSp>
      <p:sp>
        <p:nvSpPr>
          <p:cNvPr id="21" name="Pentagon 20"/>
          <p:cNvSpPr/>
          <p:nvPr/>
        </p:nvSpPr>
        <p:spPr>
          <a:xfrm>
            <a:off x="88530" y="62736"/>
            <a:ext cx="2992580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4881" y="1310640"/>
            <a:ext cx="9740145" cy="1094512"/>
            <a:chOff x="1136076" y="2299851"/>
            <a:chExt cx="7470823" cy="116163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pFill/>
          </p:grpSpPr>
          <p:sp>
            <p:nvSpPr>
              <p:cNvPr id="26" name="Rounded Rectangle 25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5448" y="1764366"/>
                <a:ext cx="6993510" cy="685968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/>
                <a:r>
                  <a:rPr lang="bn-BD" sz="3600" i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জমিতে পানি সেচের </a:t>
                </a:r>
                <a:r>
                  <a:rPr lang="bn-BD" sz="3600" i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কারন</a:t>
                </a:r>
                <a:r>
                  <a:rPr lang="bn-BD" sz="3600" i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বলতে পারবে । </a:t>
                </a:r>
                <a:endParaRPr lang="en-US" sz="3600" i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51745" y="2482329"/>
              <a:ext cx="271971" cy="62063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32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0845" y="4022225"/>
            <a:ext cx="9740145" cy="1444111"/>
            <a:chOff x="1136076" y="2299851"/>
            <a:chExt cx="7470823" cy="1532673"/>
          </a:xfrm>
        </p:grpSpPr>
        <p:grpSp>
          <p:nvGrpSpPr>
            <p:cNvPr id="29" name="Group 28"/>
            <p:cNvGrpSpPr/>
            <p:nvPr/>
          </p:nvGrpSpPr>
          <p:grpSpPr>
            <a:xfrm>
              <a:off x="1884217" y="2299851"/>
              <a:ext cx="6722682" cy="1532673"/>
              <a:chOff x="928259" y="1440874"/>
              <a:chExt cx="7287492" cy="1532673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32" name="Rounded Rectangle 31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066923" y="1830268"/>
                <a:ext cx="7148828" cy="114327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সেচের পানির কার্যকারিতা কিভাবে বৃদ্ধি করা যায় 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বলতে পারবে। </a:t>
                </a:r>
                <a:endPara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51745" y="2482329"/>
              <a:ext cx="311315" cy="620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6085" y="5226186"/>
            <a:ext cx="9740145" cy="1094512"/>
            <a:chOff x="1136076" y="2299851"/>
            <a:chExt cx="7470823" cy="1161634"/>
          </a:xfrm>
        </p:grpSpPr>
        <p:grpSp>
          <p:nvGrpSpPr>
            <p:cNvPr id="35" name="Group 34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38" name="Rounded Rectangle 37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066923" y="1830268"/>
                <a:ext cx="7148828" cy="62063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বাংলাদেশের সেচ প্রকল্পগুলোর নাম 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উল্লেখ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করতে  পারবে। </a:t>
                </a:r>
                <a:endPara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51745" y="2482329"/>
              <a:ext cx="349431" cy="620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৪ 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91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29" y="1416050"/>
            <a:ext cx="3706284" cy="2331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455336" y="244077"/>
            <a:ext cx="6758924" cy="1107996"/>
          </a:xfrm>
          <a:prstGeom prst="rect">
            <a:avLst/>
          </a:prstGeom>
          <a:solidFill>
            <a:srgbClr val="C5C53B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লক্ষ্য করঃ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920" y="4409533"/>
            <a:ext cx="3733800" cy="2106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l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560" y="1388514"/>
            <a:ext cx="3566160" cy="2402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196840" y="1612352"/>
            <a:ext cx="2590800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+mj-lt"/>
              </a:rPr>
              <a:t>জমিতে কিসের অভাব দেখা যাচ্ছে? </a:t>
            </a:r>
            <a:endParaRPr lang="en-US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360" y="2692866"/>
            <a:ext cx="2590800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+mj-lt"/>
              </a:rPr>
              <a:t>জমিতে পানির  অভাব দেখা যাচ্ছে।  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6360" y="5616013"/>
            <a:ext cx="2590800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+mj-lt"/>
              </a:rPr>
              <a:t>জমিতে পানি  সেচের পর অবস্থা। </a:t>
            </a:r>
            <a:endParaRPr lang="en-US" sz="2800" dirty="0"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704306" y="4061460"/>
            <a:ext cx="564674" cy="794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2" descr="l-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4419600"/>
            <a:ext cx="3115191" cy="2333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4" name="Straight Arrow Connector 23"/>
          <p:cNvCxnSpPr/>
          <p:nvPr/>
        </p:nvCxnSpPr>
        <p:spPr>
          <a:xfrm rot="5400000">
            <a:off x="9257506" y="4107180"/>
            <a:ext cx="564674" cy="794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6840" y="3778622"/>
            <a:ext cx="2590800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+mj-lt"/>
              </a:rPr>
              <a:t>এখন জমিতে কি করা প্রয়োজন?</a:t>
            </a:r>
            <a:endParaRPr lang="en-US" sz="2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4700867"/>
            <a:ext cx="2590800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+mj-lt"/>
              </a:rPr>
              <a:t>জমিতে পানি সেচ দেওয়া প্রয়োজন।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2147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8" grpId="0" animBg="1"/>
      <p:bldP spid="12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546" y="3109340"/>
            <a:ext cx="964830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জমিতে পানি সেচের কারন কি?  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4360" y="640080"/>
            <a:ext cx="225552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একক কাজ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77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8803" y="122831"/>
            <a:ext cx="4967026" cy="1862048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3493387"/>
            <a:ext cx="1184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ফসলের জীবন চক্র সম্পন্ন করার জন্য কিছু পুষ্টি উপাদান খুবই জরুরী ।  আর কিছু পুষ্টি উপাদান গাছ পানির মাধ্যমে গ্রহন করে থাকে । তাই প্রাকৃতিক ভাবে পানির অভাব দেখা দিলে তা পূরণ করার জন্য জমিতে পানি সেচের প্রয়োজনীয়তা দেখা দেয় ।  </a:t>
            </a:r>
            <a:endParaRPr lang="en-US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3593</TotalTime>
  <Words>605</Words>
  <Application>Microsoft Office PowerPoint</Application>
  <PresentationFormat>Custom</PresentationFormat>
  <Paragraphs>102</Paragraphs>
  <Slides>18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Alam</cp:lastModifiedBy>
  <cp:revision>492</cp:revision>
  <dcterms:created xsi:type="dcterms:W3CDTF">2015-03-29T09:36:57Z</dcterms:created>
  <dcterms:modified xsi:type="dcterms:W3CDTF">2016-08-06T14:54:09Z</dcterms:modified>
</cp:coreProperties>
</file>